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Playfair Display Medium"/>
      <p:regular r:id="rId15"/>
      <p:bold r:id="rId16"/>
      <p:italic r:id="rId17"/>
      <p:boldItalic r:id="rId18"/>
    </p:embeddedFont>
    <p:embeddedFont>
      <p:font typeface="Merriweather"/>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erriweather-bold.fntdata"/><Relationship Id="rId11" Type="http://schemas.openxmlformats.org/officeDocument/2006/relationships/slide" Target="slides/slide6.xml"/><Relationship Id="rId22" Type="http://schemas.openxmlformats.org/officeDocument/2006/relationships/font" Target="fonts/Merriweather-boldItalic.fntdata"/><Relationship Id="rId10" Type="http://schemas.openxmlformats.org/officeDocument/2006/relationships/slide" Target="slides/slide5.xml"/><Relationship Id="rId21" Type="http://schemas.openxmlformats.org/officeDocument/2006/relationships/font" Target="fonts/Merriweather-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PlayfairDisplayMedium-regular.fntdata"/><Relationship Id="rId14" Type="http://schemas.openxmlformats.org/officeDocument/2006/relationships/slide" Target="slides/slide9.xml"/><Relationship Id="rId17" Type="http://schemas.openxmlformats.org/officeDocument/2006/relationships/font" Target="fonts/PlayfairDisplayMedium-italic.fntdata"/><Relationship Id="rId16" Type="http://schemas.openxmlformats.org/officeDocument/2006/relationships/font" Target="fonts/PlayfairDisplayMedium-bold.fntdata"/><Relationship Id="rId5" Type="http://schemas.openxmlformats.org/officeDocument/2006/relationships/notesMaster" Target="notesMasters/notesMaster1.xml"/><Relationship Id="rId19" Type="http://schemas.openxmlformats.org/officeDocument/2006/relationships/font" Target="fonts/Merriweather-regular.fntdata"/><Relationship Id="rId6" Type="http://schemas.openxmlformats.org/officeDocument/2006/relationships/slide" Target="slides/slide1.xml"/><Relationship Id="rId18" Type="http://schemas.openxmlformats.org/officeDocument/2006/relationships/font" Target="fonts/PlayfairDisplayMedium-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gif>
</file>

<file path=ppt/media/image3.png>
</file>

<file path=ppt/media/image4.png>
</file>

<file path=ppt/media/image5.gif>
</file>

<file path=ppt/media/image6.png>
</file>

<file path=ppt/media/image7.gif>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Eissa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9bee3557c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9bee3557c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Eissa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9bee3557c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9bee3557c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Jacob</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9bee3557c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9bee3557c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Jacob</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9bee3557c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9bee3557c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Jacob</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9bee3557ca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9bee3557ca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Kevin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9bee3557c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9bee3557c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Kevin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9ae78bfe0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9ae78bfe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Eissa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9bee3557c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9bee3557c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Eissa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marco-polo-a85aba4e1513.herokuapp.com/" TargetMode="External"/><Relationship Id="rId4" Type="http://schemas.openxmlformats.org/officeDocument/2006/relationships/image" Target="../media/image7.gif"/><Relationship Id="rId5" Type="http://schemas.openxmlformats.org/officeDocument/2006/relationships/image" Target="../media/image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github.com/kevindimayuga/marco-polo" TargetMode="External"/><Relationship Id="rId4" Type="http://schemas.openxmlformats.org/officeDocument/2006/relationships/hyperlink" Target="https://marco-polo-a85aba4e1513.herokuapp.com/" TargetMode="External"/><Relationship Id="rId5"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59000" y="1194200"/>
            <a:ext cx="8520600" cy="905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latin typeface="Playfair Display Medium"/>
                <a:ea typeface="Playfair Display Medium"/>
                <a:cs typeface="Playfair Display Medium"/>
                <a:sym typeface="Playfair Display Medium"/>
              </a:rPr>
              <a:t>Marco Polo</a:t>
            </a:r>
            <a:r>
              <a:rPr lang="en"/>
              <a:t> 🐼</a:t>
            </a:r>
            <a:endParaRPr/>
          </a:p>
        </p:txBody>
      </p:sp>
      <p:sp>
        <p:nvSpPr>
          <p:cNvPr id="55" name="Google Shape;55;p13"/>
          <p:cNvSpPr txBox="1"/>
          <p:nvPr>
            <p:ph idx="1" type="subTitle"/>
          </p:nvPr>
        </p:nvSpPr>
        <p:spPr>
          <a:xfrm>
            <a:off x="359000" y="3638150"/>
            <a:ext cx="8520600" cy="792600"/>
          </a:xfrm>
          <a:prstGeom prst="rect">
            <a:avLst/>
          </a:prstGeom>
        </p:spPr>
        <p:txBody>
          <a:bodyPr anchorCtr="0" anchor="t" bIns="91425" lIns="91425" spcFirstLastPara="1" rIns="91425" wrap="square" tIns="91425">
            <a:normAutofit fontScale="40000" lnSpcReduction="20000"/>
          </a:bodyPr>
          <a:lstStyle/>
          <a:p>
            <a:pPr indent="0" lvl="0" marL="0" rtl="0" algn="ctr">
              <a:spcBef>
                <a:spcPts val="0"/>
              </a:spcBef>
              <a:spcAft>
                <a:spcPts val="0"/>
              </a:spcAft>
              <a:buNone/>
            </a:pPr>
            <a:r>
              <a:rPr b="1" lang="en">
                <a:solidFill>
                  <a:schemeClr val="dk1"/>
                </a:solidFill>
                <a:latin typeface="Merriweather"/>
                <a:ea typeface="Merriweather"/>
                <a:cs typeface="Merriweather"/>
                <a:sym typeface="Merriweather"/>
              </a:rPr>
              <a:t>Ctrl+Alt+Elite:</a:t>
            </a:r>
            <a:endParaRPr b="1">
              <a:solidFill>
                <a:schemeClr val="dk1"/>
              </a:solidFill>
              <a:latin typeface="Merriweather"/>
              <a:ea typeface="Merriweather"/>
              <a:cs typeface="Merriweather"/>
              <a:sym typeface="Merriweather"/>
            </a:endParaRPr>
          </a:p>
          <a:p>
            <a:pPr indent="0" lvl="0" marL="0" rtl="0" algn="ctr">
              <a:spcBef>
                <a:spcPts val="0"/>
              </a:spcBef>
              <a:spcAft>
                <a:spcPts val="0"/>
              </a:spcAft>
              <a:buNone/>
            </a:pPr>
            <a:r>
              <a:rPr b="1" lang="en">
                <a:solidFill>
                  <a:schemeClr val="dk1"/>
                </a:solidFill>
                <a:latin typeface="Merriweather"/>
                <a:ea typeface="Merriweather"/>
                <a:cs typeface="Merriweather"/>
                <a:sym typeface="Merriweather"/>
              </a:rPr>
              <a:t>Kevin Dimayuga</a:t>
            </a:r>
            <a:endParaRPr b="1">
              <a:solidFill>
                <a:schemeClr val="dk1"/>
              </a:solidFill>
              <a:latin typeface="Merriweather"/>
              <a:ea typeface="Merriweather"/>
              <a:cs typeface="Merriweather"/>
              <a:sym typeface="Merriweather"/>
            </a:endParaRPr>
          </a:p>
          <a:p>
            <a:pPr indent="0" lvl="0" marL="0" rtl="0" algn="ctr">
              <a:spcBef>
                <a:spcPts val="0"/>
              </a:spcBef>
              <a:spcAft>
                <a:spcPts val="0"/>
              </a:spcAft>
              <a:buNone/>
            </a:pPr>
            <a:r>
              <a:rPr b="1" lang="en">
                <a:solidFill>
                  <a:schemeClr val="dk1"/>
                </a:solidFill>
                <a:latin typeface="Merriweather"/>
                <a:ea typeface="Merriweather"/>
                <a:cs typeface="Merriweather"/>
                <a:sym typeface="Merriweather"/>
              </a:rPr>
              <a:t>Eissa Purnell</a:t>
            </a:r>
            <a:endParaRPr b="1">
              <a:solidFill>
                <a:schemeClr val="dk1"/>
              </a:solidFill>
              <a:latin typeface="Merriweather"/>
              <a:ea typeface="Merriweather"/>
              <a:cs typeface="Merriweather"/>
              <a:sym typeface="Merriweather"/>
            </a:endParaRPr>
          </a:p>
          <a:p>
            <a:pPr indent="0" lvl="0" marL="0" rtl="0" algn="ctr">
              <a:spcBef>
                <a:spcPts val="0"/>
              </a:spcBef>
              <a:spcAft>
                <a:spcPts val="0"/>
              </a:spcAft>
              <a:buNone/>
            </a:pPr>
            <a:r>
              <a:rPr b="1" lang="en">
                <a:solidFill>
                  <a:schemeClr val="dk1"/>
                </a:solidFill>
                <a:latin typeface="Merriweather"/>
                <a:ea typeface="Merriweather"/>
                <a:cs typeface="Merriweather"/>
                <a:sym typeface="Merriweather"/>
              </a:rPr>
              <a:t>Jacob Ontiveros</a:t>
            </a:r>
            <a:endParaRPr b="1">
              <a:solidFill>
                <a:schemeClr val="dk1"/>
              </a:solidFill>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Elevator Pitch </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457200" lvl="0" marL="0" rtl="0" algn="l">
              <a:spcBef>
                <a:spcPts val="0"/>
              </a:spcBef>
              <a:spcAft>
                <a:spcPts val="0"/>
              </a:spcAft>
              <a:buNone/>
            </a:pPr>
            <a:r>
              <a:rPr lang="en"/>
              <a:t>How many times have you lost something when you’re out? Too many to count I’m sure. Maybe it was your wallet, an umbrella, or a book you loved, I’m sure you never thought you’d see it again. We wanted to change that.</a:t>
            </a:r>
            <a:endParaRPr/>
          </a:p>
          <a:p>
            <a:pPr indent="457200" lvl="0" marL="0" rtl="0" algn="l">
              <a:spcBef>
                <a:spcPts val="1200"/>
              </a:spcBef>
              <a:spcAft>
                <a:spcPts val="0"/>
              </a:spcAft>
              <a:buNone/>
            </a:pPr>
            <a:r>
              <a:rPr lang="en"/>
              <a:t>Marco Polo is a lost and found application that helps users reconnect with items that they may have lost. Users can create an account and instantly be taken to a list of items waiting to be returned to </a:t>
            </a:r>
            <a:r>
              <a:rPr lang="en"/>
              <a:t>their owners. </a:t>
            </a:r>
            <a:endParaRPr/>
          </a:p>
          <a:p>
            <a:pPr indent="457200" lvl="0" marL="0" rtl="0" algn="l">
              <a:spcBef>
                <a:spcPts val="1200"/>
              </a:spcBef>
              <a:spcAft>
                <a:spcPts val="0"/>
              </a:spcAft>
              <a:buNone/>
            </a:pPr>
            <a:r>
              <a:rPr lang="en"/>
              <a:t>To make things easier users can see not only the item that is lost but the location where it was lost. </a:t>
            </a:r>
            <a:endParaRPr/>
          </a:p>
          <a:p>
            <a:pPr indent="457200" lvl="0" marL="0" rtl="0" algn="l">
              <a:spcBef>
                <a:spcPts val="1200"/>
              </a:spcBef>
              <a:spcAft>
                <a:spcPts val="1200"/>
              </a:spcAft>
              <a:buNone/>
            </a:pPr>
            <a:r>
              <a:rPr lang="en"/>
              <a:t>Finally, there is a way for users to post lost items so that you are able to retrieve lost possessions that you never thought you would see again.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 for Development</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We wanted to create a lost and found application that was simple and allowed users to be able to easily find what they ended up losing and contact the individual who found it so they can retrieve it.</a:t>
            </a:r>
            <a:endParaRPr/>
          </a:p>
        </p:txBody>
      </p:sp>
      <p:pic>
        <p:nvPicPr>
          <p:cNvPr id="68" name="Google Shape;68;p15"/>
          <p:cNvPicPr preferRelativeResize="0"/>
          <p:nvPr/>
        </p:nvPicPr>
        <p:blipFill>
          <a:blip r:embed="rId3">
            <a:alphaModFix/>
          </a:blip>
          <a:stretch>
            <a:fillRect/>
          </a:stretch>
        </p:blipFill>
        <p:spPr>
          <a:xfrm>
            <a:off x="6219500" y="1961225"/>
            <a:ext cx="1759200" cy="2872149"/>
          </a:xfrm>
          <a:prstGeom prst="rect">
            <a:avLst/>
          </a:prstGeom>
          <a:noFill/>
          <a:ln>
            <a:noFill/>
          </a:ln>
        </p:spPr>
      </p:pic>
      <p:pic>
        <p:nvPicPr>
          <p:cNvPr id="69" name="Google Shape;69;p15"/>
          <p:cNvPicPr preferRelativeResize="0"/>
          <p:nvPr/>
        </p:nvPicPr>
        <p:blipFill>
          <a:blip r:embed="rId4">
            <a:alphaModFix/>
          </a:blip>
          <a:stretch>
            <a:fillRect/>
          </a:stretch>
        </p:blipFill>
        <p:spPr>
          <a:xfrm>
            <a:off x="1602575" y="2447125"/>
            <a:ext cx="3579375" cy="2386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Story 									</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As A USER </a:t>
            </a:r>
            <a:endParaRPr sz="1700"/>
          </a:p>
          <a:p>
            <a:pPr indent="0" lvl="0" marL="0" rtl="0" algn="l">
              <a:spcBef>
                <a:spcPts val="1200"/>
              </a:spcBef>
              <a:spcAft>
                <a:spcPts val="0"/>
              </a:spcAft>
              <a:buNone/>
            </a:pPr>
            <a:r>
              <a:rPr lang="en" sz="1700"/>
              <a:t>I WANT to be able to utilize the Marco Polo application</a:t>
            </a:r>
            <a:endParaRPr sz="1700"/>
          </a:p>
          <a:p>
            <a:pPr indent="0" lvl="0" marL="0" rtl="0" algn="l">
              <a:spcBef>
                <a:spcPts val="1200"/>
              </a:spcBef>
              <a:spcAft>
                <a:spcPts val="1200"/>
              </a:spcAft>
              <a:buNone/>
            </a:pPr>
            <a:r>
              <a:rPr lang="en" sz="1700"/>
              <a:t>SO THAT I can </a:t>
            </a:r>
            <a:r>
              <a:rPr lang="en" sz="1700"/>
              <a:t>search for items that I lost and report lost items that I have found</a:t>
            </a:r>
            <a:r>
              <a:rPr lang="en"/>
              <a:t> </a:t>
            </a:r>
            <a:endParaRPr/>
          </a:p>
        </p:txBody>
      </p:sp>
      <p:pic>
        <p:nvPicPr>
          <p:cNvPr id="76" name="Google Shape;76;p16"/>
          <p:cNvPicPr preferRelativeResize="0"/>
          <p:nvPr/>
        </p:nvPicPr>
        <p:blipFill>
          <a:blip r:embed="rId3">
            <a:alphaModFix/>
          </a:blip>
          <a:stretch>
            <a:fillRect/>
          </a:stretch>
        </p:blipFill>
        <p:spPr>
          <a:xfrm>
            <a:off x="3451000" y="2655700"/>
            <a:ext cx="2242000" cy="2242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Process</a:t>
            </a:r>
            <a:endParaRPr/>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400"/>
              <a:t>Technologies used:</a:t>
            </a:r>
            <a:endParaRPr sz="1400"/>
          </a:p>
          <a:p>
            <a:pPr indent="-317500" lvl="0" marL="457200" rtl="0" algn="l">
              <a:spcBef>
                <a:spcPts val="1200"/>
              </a:spcBef>
              <a:spcAft>
                <a:spcPts val="0"/>
              </a:spcAft>
              <a:buSzPts val="1400"/>
              <a:buChar char="●"/>
            </a:pPr>
            <a:r>
              <a:rPr lang="en" sz="1400"/>
              <a:t>Express.js, Node.js, React, GraphQL, Mongoose, MongoDB, Heroku, JWT authentication, Apollo Server, Vite, Bcrypt, Nodemon, Concurrently</a:t>
            </a:r>
            <a:endParaRPr sz="1400"/>
          </a:p>
          <a:p>
            <a:pPr indent="0" lvl="0" marL="0" rtl="0" algn="l">
              <a:spcBef>
                <a:spcPts val="1200"/>
              </a:spcBef>
              <a:spcAft>
                <a:spcPts val="0"/>
              </a:spcAft>
              <a:buNone/>
            </a:pPr>
            <a:r>
              <a:rPr lang="en" sz="1400"/>
              <a:t>Breakdown of tasks and roles:</a:t>
            </a:r>
            <a:endParaRPr sz="1400"/>
          </a:p>
          <a:p>
            <a:pPr indent="-317500" lvl="0" marL="457200" rtl="0" algn="l">
              <a:spcBef>
                <a:spcPts val="1200"/>
              </a:spcBef>
              <a:spcAft>
                <a:spcPts val="0"/>
              </a:spcAft>
              <a:buSzPts val="1400"/>
              <a:buChar char="●"/>
            </a:pPr>
            <a:r>
              <a:rPr lang="en" sz="1400"/>
              <a:t>Kevin - Resolvers, Typedefs, Components, CSS</a:t>
            </a:r>
            <a:endParaRPr sz="1400"/>
          </a:p>
          <a:p>
            <a:pPr indent="-317500" lvl="0" marL="457200" rtl="0" algn="l">
              <a:spcBef>
                <a:spcPts val="0"/>
              </a:spcBef>
              <a:spcAft>
                <a:spcPts val="0"/>
              </a:spcAft>
              <a:buSzPts val="1400"/>
              <a:buChar char="●"/>
            </a:pPr>
            <a:r>
              <a:rPr lang="en" sz="1400"/>
              <a:t>Eissa - </a:t>
            </a:r>
            <a:r>
              <a:rPr lang="en" sz="1400"/>
              <a:t>Queries</a:t>
            </a:r>
            <a:r>
              <a:rPr lang="en" sz="1400"/>
              <a:t>, Mutations, Auth.js (in server + client), server.js</a:t>
            </a:r>
            <a:endParaRPr sz="1400"/>
          </a:p>
          <a:p>
            <a:pPr indent="-317500" lvl="0" marL="457200" rtl="0" algn="l">
              <a:spcBef>
                <a:spcPts val="0"/>
              </a:spcBef>
              <a:spcAft>
                <a:spcPts val="0"/>
              </a:spcAft>
              <a:buSzPts val="1400"/>
              <a:buChar char="●"/>
            </a:pPr>
            <a:r>
              <a:rPr lang="en" sz="1400"/>
              <a:t>Jacob - Seed Data and Models on server side. Components, CSS  styling on client side</a:t>
            </a:r>
            <a:endParaRPr sz="1400"/>
          </a:p>
          <a:p>
            <a:pPr indent="-317500" lvl="0" marL="457200" rtl="0" algn="l">
              <a:spcBef>
                <a:spcPts val="0"/>
              </a:spcBef>
              <a:spcAft>
                <a:spcPts val="0"/>
              </a:spcAft>
              <a:buSzPts val="1400"/>
              <a:buChar char="●"/>
            </a:pPr>
            <a:r>
              <a:rPr lang="en" sz="1400"/>
              <a:t>Together -</a:t>
            </a:r>
            <a:endParaRPr sz="1400"/>
          </a:p>
          <a:p>
            <a:pPr indent="-317500" lvl="1" marL="914400" rtl="0" algn="l">
              <a:spcBef>
                <a:spcPts val="0"/>
              </a:spcBef>
              <a:spcAft>
                <a:spcPts val="0"/>
              </a:spcAft>
              <a:buSzPts val="1400"/>
              <a:buChar char="○"/>
            </a:pPr>
            <a:r>
              <a:rPr lang="en"/>
              <a:t>A</a:t>
            </a:r>
            <a:r>
              <a:rPr lang="en" sz="1400"/>
              <a:t>fter completing our own tasks and roles, we debugged, refactored and fixed our code as much as possible to get the app to Minimum Viable Product (MVP)</a:t>
            </a:r>
            <a:endParaRPr sz="1400"/>
          </a:p>
          <a:p>
            <a:pPr indent="-317500" lvl="2" marL="1371600" rtl="0" algn="l">
              <a:spcBef>
                <a:spcPts val="0"/>
              </a:spcBef>
              <a:spcAft>
                <a:spcPts val="0"/>
              </a:spcAft>
              <a:buSzPts val="1400"/>
              <a:buChar char="■"/>
            </a:pPr>
            <a:r>
              <a:rPr lang="en"/>
              <a:t>Fixing the app.jsx and main.jsx</a:t>
            </a:r>
            <a:endParaRPr/>
          </a:p>
          <a:p>
            <a:pPr indent="-317500" lvl="2" marL="1371600" rtl="0" algn="l">
              <a:spcBef>
                <a:spcPts val="0"/>
              </a:spcBef>
              <a:spcAft>
                <a:spcPts val="0"/>
              </a:spcAft>
              <a:buSzPts val="1400"/>
              <a:buChar char="■"/>
            </a:pPr>
            <a:r>
              <a:rPr lang="en"/>
              <a:t>Refactoring the components of our app</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Process (cont’d)</a:t>
            </a:r>
            <a:endParaRPr/>
          </a:p>
        </p:txBody>
      </p:sp>
      <p:sp>
        <p:nvSpPr>
          <p:cNvPr id="88" name="Google Shape;88;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Challenges:</a:t>
            </a:r>
            <a:endParaRPr sz="1400"/>
          </a:p>
          <a:p>
            <a:pPr indent="-317500" lvl="0" marL="457200" rtl="0" algn="l">
              <a:spcBef>
                <a:spcPts val="1200"/>
              </a:spcBef>
              <a:spcAft>
                <a:spcPts val="0"/>
              </a:spcAft>
              <a:buSzPts val="1400"/>
              <a:buChar char="●"/>
            </a:pPr>
            <a:r>
              <a:rPr lang="en" sz="1400"/>
              <a:t>A plethora of errors</a:t>
            </a:r>
            <a:endParaRPr sz="1400"/>
          </a:p>
          <a:p>
            <a:pPr indent="-317500" lvl="1" marL="914400" rtl="0" algn="l">
              <a:spcBef>
                <a:spcPts val="0"/>
              </a:spcBef>
              <a:spcAft>
                <a:spcPts val="0"/>
              </a:spcAft>
              <a:buSzPts val="1400"/>
              <a:buChar char="○"/>
            </a:pPr>
            <a:r>
              <a:rPr lang="en"/>
              <a:t>D</a:t>
            </a:r>
            <a:r>
              <a:rPr lang="en" sz="1400"/>
              <a:t>atabase data undefined</a:t>
            </a:r>
            <a:endParaRPr/>
          </a:p>
          <a:p>
            <a:pPr indent="-317500" lvl="1" marL="914400" rtl="0" algn="l">
              <a:spcBef>
                <a:spcPts val="0"/>
              </a:spcBef>
              <a:spcAft>
                <a:spcPts val="0"/>
              </a:spcAft>
              <a:buSzPts val="1400"/>
              <a:buChar char="○"/>
            </a:pPr>
            <a:r>
              <a:rPr lang="en"/>
              <a:t>F</a:t>
            </a:r>
            <a:r>
              <a:rPr lang="en" sz="1400"/>
              <a:t>ixing the routes to each page</a:t>
            </a:r>
            <a:endParaRPr/>
          </a:p>
          <a:p>
            <a:pPr indent="-317500" lvl="1" marL="914400" rtl="0" algn="l">
              <a:spcBef>
                <a:spcPts val="0"/>
              </a:spcBef>
              <a:spcAft>
                <a:spcPts val="0"/>
              </a:spcAft>
              <a:buSzPts val="1400"/>
              <a:buChar char="○"/>
            </a:pPr>
            <a:r>
              <a:rPr lang="en"/>
              <a:t>M</a:t>
            </a:r>
            <a:r>
              <a:rPr lang="en" sz="1400"/>
              <a:t>aking sure our backend and frontend were connected</a:t>
            </a:r>
            <a:endParaRPr sz="1400"/>
          </a:p>
          <a:p>
            <a:pPr indent="-317500" lvl="1" marL="914400" rtl="0" algn="l">
              <a:spcBef>
                <a:spcPts val="0"/>
              </a:spcBef>
              <a:spcAft>
                <a:spcPts val="0"/>
              </a:spcAft>
              <a:buSzPts val="1400"/>
              <a:buChar char="○"/>
            </a:pPr>
            <a:r>
              <a:rPr lang="en" sz="1400"/>
              <a:t>Rendering the item list</a:t>
            </a:r>
            <a:r>
              <a:rPr lang="en"/>
              <a:t> to the page</a:t>
            </a:r>
            <a:endParaRPr sz="1400"/>
          </a:p>
          <a:p>
            <a:pPr indent="0" lvl="0" marL="0" rtl="0" algn="l">
              <a:spcBef>
                <a:spcPts val="1200"/>
              </a:spcBef>
              <a:spcAft>
                <a:spcPts val="0"/>
              </a:spcAft>
              <a:buNone/>
            </a:pPr>
            <a:r>
              <a:rPr lang="en" sz="1400"/>
              <a:t>Successes:</a:t>
            </a:r>
            <a:endParaRPr sz="1400"/>
          </a:p>
          <a:p>
            <a:pPr indent="-317500" lvl="0" marL="457200" rtl="0" algn="l">
              <a:spcBef>
                <a:spcPts val="1200"/>
              </a:spcBef>
              <a:spcAft>
                <a:spcPts val="0"/>
              </a:spcAft>
              <a:buSzPts val="1400"/>
              <a:buChar char="●"/>
            </a:pPr>
            <a:r>
              <a:rPr lang="en" sz="1400"/>
              <a:t>Successfully connecting the backend to the frontend</a:t>
            </a:r>
            <a:endParaRPr sz="1400"/>
          </a:p>
          <a:p>
            <a:pPr indent="-317500" lvl="0" marL="457200" rtl="0" algn="l">
              <a:spcBef>
                <a:spcPts val="0"/>
              </a:spcBef>
              <a:spcAft>
                <a:spcPts val="0"/>
              </a:spcAft>
              <a:buSzPts val="1400"/>
              <a:buChar char="●"/>
            </a:pPr>
            <a:r>
              <a:rPr lang="en" sz="1400"/>
              <a:t>Setting up the routes to each page of our lost and found app</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u="sng">
                <a:solidFill>
                  <a:schemeClr val="hlink"/>
                </a:solidFill>
                <a:hlinkClick r:id="rId3"/>
              </a:rPr>
              <a:t>Marco Polo Demo</a:t>
            </a:r>
            <a:endParaRPr/>
          </a:p>
        </p:txBody>
      </p:sp>
      <p:pic>
        <p:nvPicPr>
          <p:cNvPr id="94" name="Google Shape;94;p19"/>
          <p:cNvPicPr preferRelativeResize="0"/>
          <p:nvPr/>
        </p:nvPicPr>
        <p:blipFill>
          <a:blip r:embed="rId4">
            <a:alphaModFix/>
          </a:blip>
          <a:stretch>
            <a:fillRect/>
          </a:stretch>
        </p:blipFill>
        <p:spPr>
          <a:xfrm>
            <a:off x="6743297" y="847050"/>
            <a:ext cx="2027200" cy="3592725"/>
          </a:xfrm>
          <a:prstGeom prst="rect">
            <a:avLst/>
          </a:prstGeom>
          <a:noFill/>
          <a:ln>
            <a:noFill/>
          </a:ln>
        </p:spPr>
      </p:pic>
      <p:pic>
        <p:nvPicPr>
          <p:cNvPr id="95" name="Google Shape;95;p19"/>
          <p:cNvPicPr preferRelativeResize="0"/>
          <p:nvPr/>
        </p:nvPicPr>
        <p:blipFill>
          <a:blip r:embed="rId5">
            <a:alphaModFix/>
          </a:blip>
          <a:stretch>
            <a:fillRect/>
          </a:stretch>
        </p:blipFill>
        <p:spPr>
          <a:xfrm>
            <a:off x="311697" y="847074"/>
            <a:ext cx="2027200" cy="359268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sz="2000">
                <a:solidFill>
                  <a:srgbClr val="EBEBEB"/>
                </a:solidFill>
              </a:rPr>
              <a:t>Directions for Future Development</a:t>
            </a:r>
            <a:endParaRPr sz="2000"/>
          </a:p>
        </p:txBody>
      </p:sp>
      <p:sp>
        <p:nvSpPr>
          <p:cNvPr id="101" name="Google Shape;101;p20"/>
          <p:cNvSpPr txBox="1"/>
          <p:nvPr>
            <p:ph idx="1" type="body"/>
          </p:nvPr>
        </p:nvSpPr>
        <p:spPr>
          <a:xfrm>
            <a:off x="311700" y="1160125"/>
            <a:ext cx="8520600" cy="3416400"/>
          </a:xfrm>
          <a:prstGeom prst="rect">
            <a:avLst/>
          </a:prstGeom>
        </p:spPr>
        <p:txBody>
          <a:bodyPr anchorCtr="0" anchor="t" bIns="91425" lIns="91425" spcFirstLastPara="1" rIns="91425" wrap="square" tIns="91425">
            <a:normAutofit fontScale="40000" lnSpcReduction="20000"/>
          </a:bodyPr>
          <a:lstStyle/>
          <a:p>
            <a:pPr indent="0" lvl="0" marL="457200" rtl="0" algn="l">
              <a:lnSpc>
                <a:spcPct val="200000"/>
              </a:lnSpc>
              <a:spcBef>
                <a:spcPts val="0"/>
              </a:spcBef>
              <a:spcAft>
                <a:spcPts val="0"/>
              </a:spcAft>
              <a:buNone/>
            </a:pPr>
            <a:r>
              <a:t/>
            </a:r>
            <a:endParaRPr sz="2150"/>
          </a:p>
          <a:p>
            <a:pPr indent="-283210" lvl="0" marL="457200" rtl="0" algn="l">
              <a:lnSpc>
                <a:spcPct val="200000"/>
              </a:lnSpc>
              <a:spcBef>
                <a:spcPts val="1200"/>
              </a:spcBef>
              <a:spcAft>
                <a:spcPts val="0"/>
              </a:spcAft>
              <a:buSzPct val="100000"/>
              <a:buChar char="❏"/>
            </a:pPr>
            <a:r>
              <a:rPr lang="en" sz="2150"/>
              <a:t>Ability to allow users to search for multiple items</a:t>
            </a:r>
            <a:endParaRPr sz="2150"/>
          </a:p>
          <a:p>
            <a:pPr indent="-283210" lvl="0" marL="457200" rtl="0" algn="l">
              <a:lnSpc>
                <a:spcPct val="200000"/>
              </a:lnSpc>
              <a:spcBef>
                <a:spcPts val="0"/>
              </a:spcBef>
              <a:spcAft>
                <a:spcPts val="0"/>
              </a:spcAft>
              <a:buSzPct val="100000"/>
              <a:buChar char="❏"/>
            </a:pPr>
            <a:r>
              <a:rPr lang="en" sz="2150"/>
              <a:t>Implement a “Filter” feature to allow users to easily search for lost item</a:t>
            </a:r>
            <a:endParaRPr sz="2150"/>
          </a:p>
          <a:p>
            <a:pPr indent="-283210" lvl="0" marL="457200" rtl="0" algn="l">
              <a:lnSpc>
                <a:spcPct val="200000"/>
              </a:lnSpc>
              <a:spcBef>
                <a:spcPts val="0"/>
              </a:spcBef>
              <a:spcAft>
                <a:spcPts val="0"/>
              </a:spcAft>
              <a:buSzPct val="100000"/>
              <a:buChar char="❏"/>
            </a:pPr>
            <a:r>
              <a:rPr lang="en" sz="2150"/>
              <a:t>Add a “Users Profile” page that displays the users lost items history </a:t>
            </a:r>
            <a:endParaRPr sz="2150"/>
          </a:p>
          <a:p>
            <a:pPr indent="-283210" lvl="0" marL="457200" rtl="0" algn="l">
              <a:lnSpc>
                <a:spcPct val="200000"/>
              </a:lnSpc>
              <a:spcBef>
                <a:spcPts val="0"/>
              </a:spcBef>
              <a:spcAft>
                <a:spcPts val="0"/>
              </a:spcAft>
              <a:buSzPct val="100000"/>
              <a:buChar char="❏"/>
            </a:pPr>
            <a:r>
              <a:rPr lang="en" sz="2150"/>
              <a:t>Allow users to add a picture of their lost item within their profile</a:t>
            </a:r>
            <a:endParaRPr sz="2150"/>
          </a:p>
          <a:p>
            <a:pPr indent="-283210" lvl="0" marL="457200" rtl="0" algn="l">
              <a:lnSpc>
                <a:spcPct val="200000"/>
              </a:lnSpc>
              <a:spcBef>
                <a:spcPts val="0"/>
              </a:spcBef>
              <a:spcAft>
                <a:spcPts val="0"/>
              </a:spcAft>
              <a:buSzPct val="100000"/>
              <a:buChar char="❏"/>
            </a:pPr>
            <a:r>
              <a:rPr lang="en" sz="2150"/>
              <a:t>Google Maps: to allow users to see the exact location of the found items</a:t>
            </a:r>
            <a:endParaRPr sz="2150"/>
          </a:p>
          <a:p>
            <a:pPr indent="-283210" lvl="0" marL="457200" rtl="0" algn="l">
              <a:lnSpc>
                <a:spcPct val="200000"/>
              </a:lnSpc>
              <a:spcBef>
                <a:spcPts val="0"/>
              </a:spcBef>
              <a:spcAft>
                <a:spcPts val="0"/>
              </a:spcAft>
              <a:buSzPct val="100000"/>
              <a:buChar char="❏"/>
            </a:pPr>
            <a:r>
              <a:rPr lang="en" sz="2150"/>
              <a:t>Allow users to click on each “Item” box to view a detailed description of the lost item</a:t>
            </a:r>
            <a:endParaRPr sz="2150"/>
          </a:p>
          <a:p>
            <a:pPr indent="-283210" lvl="0" marL="457200" rtl="0" algn="l">
              <a:lnSpc>
                <a:spcPct val="200000"/>
              </a:lnSpc>
              <a:spcBef>
                <a:spcPts val="0"/>
              </a:spcBef>
              <a:spcAft>
                <a:spcPts val="0"/>
              </a:spcAft>
              <a:buSzPct val="100000"/>
              <a:buChar char="❏"/>
            </a:pPr>
            <a:r>
              <a:rPr lang="en" sz="2150"/>
              <a:t>Fix “Search for Item” and “Report Item” functions</a:t>
            </a:r>
            <a:endParaRPr sz="2150"/>
          </a:p>
          <a:p>
            <a:pPr indent="-283210" lvl="0" marL="457200" rtl="0" algn="l">
              <a:lnSpc>
                <a:spcPct val="200000"/>
              </a:lnSpc>
              <a:spcBef>
                <a:spcPts val="0"/>
              </a:spcBef>
              <a:spcAft>
                <a:spcPts val="0"/>
              </a:spcAft>
              <a:buSzPct val="100000"/>
              <a:buChar char="❏"/>
            </a:pPr>
            <a:r>
              <a:rPr lang="en" sz="2150"/>
              <a:t>CTRL+ALT+ELITE has agreed </a:t>
            </a:r>
            <a:r>
              <a:rPr lang="en" sz="2150"/>
              <a:t>upon</a:t>
            </a:r>
            <a:r>
              <a:rPr lang="en" sz="2150"/>
              <a:t> to continue working together on this project after graduation </a:t>
            </a:r>
            <a:r>
              <a:rPr lang="en" sz="2150">
                <a:solidFill>
                  <a:schemeClr val="dk1"/>
                </a:solidFill>
              </a:rPr>
              <a:t>🐼</a:t>
            </a:r>
            <a:endParaRPr sz="2150"/>
          </a:p>
          <a:p>
            <a:pPr indent="0" lvl="0" marL="457200" rtl="0" algn="l">
              <a:lnSpc>
                <a:spcPct val="200000"/>
              </a:lnSpc>
              <a:spcBef>
                <a:spcPts val="1200"/>
              </a:spcBef>
              <a:spcAft>
                <a:spcPts val="0"/>
              </a:spcAft>
              <a:buNone/>
            </a:pPr>
            <a:r>
              <a:t/>
            </a:r>
            <a:endParaRPr sz="1300"/>
          </a:p>
          <a:p>
            <a:pPr indent="0" lvl="0" marL="457200" rtl="0" algn="l">
              <a:lnSpc>
                <a:spcPct val="200000"/>
              </a:lnSpc>
              <a:spcBef>
                <a:spcPts val="1200"/>
              </a:spcBef>
              <a:spcAft>
                <a:spcPts val="0"/>
              </a:spcAft>
              <a:buNone/>
            </a:pPr>
            <a:r>
              <a:t/>
            </a:r>
            <a:endParaRPr sz="1300"/>
          </a:p>
          <a:p>
            <a:pPr indent="0" lvl="0" marL="0" rtl="0" algn="l">
              <a:spcBef>
                <a:spcPts val="1200"/>
              </a:spcBef>
              <a:spcAft>
                <a:spcPts val="1200"/>
              </a:spcAft>
              <a:buNone/>
            </a:pPr>
            <a:r>
              <a:t/>
            </a:r>
            <a:endParaRPr/>
          </a:p>
        </p:txBody>
      </p:sp>
      <p:pic>
        <p:nvPicPr>
          <p:cNvPr id="102" name="Google Shape;102;p20"/>
          <p:cNvPicPr preferRelativeResize="0"/>
          <p:nvPr/>
        </p:nvPicPr>
        <p:blipFill>
          <a:blip r:embed="rId3">
            <a:alphaModFix/>
          </a:blip>
          <a:stretch>
            <a:fillRect/>
          </a:stretch>
        </p:blipFill>
        <p:spPr>
          <a:xfrm>
            <a:off x="6617379" y="1457550"/>
            <a:ext cx="1638900" cy="23504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Links to Content</a:t>
            </a:r>
            <a:endParaRPr/>
          </a:p>
        </p:txBody>
      </p:sp>
      <p:sp>
        <p:nvSpPr>
          <p:cNvPr id="108" name="Google Shape;10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GitHub: </a:t>
            </a:r>
            <a:r>
              <a:rPr lang="en" u="sng">
                <a:solidFill>
                  <a:schemeClr val="hlink"/>
                </a:solidFill>
                <a:hlinkClick r:id="rId3"/>
              </a:rPr>
              <a:t>https://github.com/kevindimayuga/marco-polo</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Heroku Deployment: </a:t>
            </a:r>
            <a:r>
              <a:rPr lang="en" u="sng">
                <a:solidFill>
                  <a:schemeClr val="hlink"/>
                </a:solidFill>
                <a:hlinkClick r:id="rId4"/>
              </a:rPr>
              <a:t>https://marco-polo-a85aba4e1513.herokuapp.com/</a:t>
            </a:r>
            <a:endParaRPr/>
          </a:p>
        </p:txBody>
      </p:sp>
      <p:pic>
        <p:nvPicPr>
          <p:cNvPr id="109" name="Google Shape;109;p21"/>
          <p:cNvPicPr preferRelativeResize="0"/>
          <p:nvPr/>
        </p:nvPicPr>
        <p:blipFill rotWithShape="1">
          <a:blip r:embed="rId5">
            <a:alphaModFix/>
          </a:blip>
          <a:srcRect b="0" l="99439" r="0" t="98160"/>
          <a:stretch/>
        </p:blipFill>
        <p:spPr>
          <a:xfrm>
            <a:off x="9092751" y="5048899"/>
            <a:ext cx="51249" cy="94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